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9" r:id="rId3"/>
    <p:sldId id="270" r:id="rId4"/>
    <p:sldId id="271" r:id="rId5"/>
    <p:sldId id="272" r:id="rId6"/>
    <p:sldId id="273" r:id="rId7"/>
    <p:sldId id="257" r:id="rId8"/>
    <p:sldId id="258" r:id="rId9"/>
    <p:sldId id="274" r:id="rId10"/>
    <p:sldId id="275" r:id="rId11"/>
    <p:sldId id="259" r:id="rId12"/>
    <p:sldId id="260" r:id="rId13"/>
    <p:sldId id="261" r:id="rId14"/>
    <p:sldId id="267" r:id="rId15"/>
    <p:sldId id="268" r:id="rId1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44261A-D1CA-401B-A9D8-2CFCCDA0F19D}" type="datetimeFigureOut">
              <a:rPr lang="en-US" smtClean="0"/>
              <a:t>1/9/2020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48ACB6-DE39-42BE-930C-4EDB92F0FF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27355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44261A-D1CA-401B-A9D8-2CFCCDA0F19D}" type="datetimeFigureOut">
              <a:rPr lang="en-US" smtClean="0"/>
              <a:t>1/9/2020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48ACB6-DE39-42BE-930C-4EDB92F0FF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05095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44261A-D1CA-401B-A9D8-2CFCCDA0F19D}" type="datetimeFigureOut">
              <a:rPr lang="en-US" smtClean="0"/>
              <a:t>1/9/2020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48ACB6-DE39-42BE-930C-4EDB92F0FF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30278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44261A-D1CA-401B-A9D8-2CFCCDA0F19D}" type="datetimeFigureOut">
              <a:rPr lang="en-US" smtClean="0"/>
              <a:t>1/9/2020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48ACB6-DE39-42BE-930C-4EDB92F0FF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97380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44261A-D1CA-401B-A9D8-2CFCCDA0F19D}" type="datetimeFigureOut">
              <a:rPr lang="en-US" smtClean="0"/>
              <a:t>1/9/2020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48ACB6-DE39-42BE-930C-4EDB92F0FF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2820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44261A-D1CA-401B-A9D8-2CFCCDA0F19D}" type="datetimeFigureOut">
              <a:rPr lang="en-US" smtClean="0"/>
              <a:t>1/9/2020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48ACB6-DE39-42BE-930C-4EDB92F0FF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19148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44261A-D1CA-401B-A9D8-2CFCCDA0F19D}" type="datetimeFigureOut">
              <a:rPr lang="en-US" smtClean="0"/>
              <a:t>1/9/2020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48ACB6-DE39-42BE-930C-4EDB92F0FF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89270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44261A-D1CA-401B-A9D8-2CFCCDA0F19D}" type="datetimeFigureOut">
              <a:rPr lang="en-US" smtClean="0"/>
              <a:t>1/9/2020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48ACB6-DE39-42BE-930C-4EDB92F0FF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13836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44261A-D1CA-401B-A9D8-2CFCCDA0F19D}" type="datetimeFigureOut">
              <a:rPr lang="en-US" smtClean="0"/>
              <a:t>1/9/2020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48ACB6-DE39-42BE-930C-4EDB92F0FF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90416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44261A-D1CA-401B-A9D8-2CFCCDA0F19D}" type="datetimeFigureOut">
              <a:rPr lang="en-US" smtClean="0"/>
              <a:t>1/9/2020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48ACB6-DE39-42BE-930C-4EDB92F0FF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0595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44261A-D1CA-401B-A9D8-2CFCCDA0F19D}" type="datetimeFigureOut">
              <a:rPr lang="en-US" smtClean="0"/>
              <a:t>1/9/2020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48ACB6-DE39-42BE-930C-4EDB92F0FF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6891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44261A-D1CA-401B-A9D8-2CFCCDA0F19D}" type="datetimeFigureOut">
              <a:rPr lang="en-US" smtClean="0"/>
              <a:t>1/9/2020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48ACB6-DE39-42BE-930C-4EDB92F0FF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55405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"/>
            <a:ext cx="7772400" cy="119675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9512" y="1196752"/>
            <a:ext cx="8856984" cy="5544616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5668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504" y="1412776"/>
            <a:ext cx="8856984" cy="4525963"/>
          </a:xfrm>
        </p:spPr>
        <p:txBody>
          <a:bodyPr/>
          <a:lstStyle/>
          <a:p>
            <a:r>
              <a:rPr lang="en-US" b="1" dirty="0" err="1" smtClean="0"/>
              <a:t>multidate</a:t>
            </a:r>
            <a:r>
              <a:rPr lang="en-US" b="1" dirty="0" smtClean="0"/>
              <a:t> (or </a:t>
            </a:r>
            <a:r>
              <a:rPr lang="en-US" b="1" dirty="0" err="1" smtClean="0"/>
              <a:t>multitemporal</a:t>
            </a:r>
            <a:r>
              <a:rPr lang="en-US" b="1" dirty="0" smtClean="0"/>
              <a:t>) observation,</a:t>
            </a:r>
            <a:r>
              <a:rPr lang="en-US" dirty="0" smtClean="0"/>
              <a:t> which is the observation of the same area or object at different times e.g. in different seasons; in this manner, dynamic features like soil moisture and plant growth can be monitored in the areas under consideration; multi-enhancement or the enhancement of imagery derived from digital processing or photographic recording.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6210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9351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8072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361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603662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43991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Remote sensing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Remote sensing or </a:t>
            </a:r>
            <a:r>
              <a:rPr lang="en-US" dirty="0" err="1" smtClean="0"/>
              <a:t>teledetection</a:t>
            </a:r>
            <a:r>
              <a:rPr lang="en-US" dirty="0" smtClean="0"/>
              <a:t> (French: </a:t>
            </a:r>
            <a:r>
              <a:rPr lang="en-US" dirty="0" err="1" smtClean="0"/>
              <a:t>Gtection</a:t>
            </a:r>
            <a:r>
              <a:rPr lang="en-US" dirty="0" smtClean="0"/>
              <a:t>), </a:t>
            </a:r>
            <a:r>
              <a:rPr lang="en-US" dirty="0" err="1" smtClean="0"/>
              <a:t>sensu</a:t>
            </a:r>
            <a:r>
              <a:rPr lang="en-US" dirty="0" smtClean="0"/>
              <a:t> </a:t>
            </a:r>
            <a:r>
              <a:rPr lang="en-US" dirty="0" err="1" smtClean="0"/>
              <a:t>stricto</a:t>
            </a:r>
            <a:r>
              <a:rPr lang="en-US" dirty="0" smtClean="0"/>
              <a:t> </a:t>
            </a:r>
            <a:r>
              <a:rPr lang="en-US" dirty="0" smtClean="0"/>
              <a:t>means sensing from a distance, where by the distance itself is not defined. A well-known form of remote sensing is the use of OUK senses.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13970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346050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832648"/>
          </a:xfrm>
        </p:spPr>
        <p:txBody>
          <a:bodyPr>
            <a:normAutofit fontScale="77500" lnSpcReduction="20000"/>
          </a:bodyPr>
          <a:lstStyle/>
          <a:p>
            <a:r>
              <a:rPr lang="en-US" dirty="0" smtClean="0"/>
              <a:t> An example of a sensing mechanism, or sensor. </a:t>
            </a:r>
          </a:p>
          <a:p>
            <a:r>
              <a:rPr lang="en-US" dirty="0" smtClean="0"/>
              <a:t>is the eye, which is sensitive to solar radiation of a particular wavelength. </a:t>
            </a:r>
          </a:p>
          <a:p>
            <a:r>
              <a:rPr lang="en-US" dirty="0" smtClean="0"/>
              <a:t>Looking at an object means sensing the light reflected by that object. </a:t>
            </a:r>
          </a:p>
          <a:p>
            <a:r>
              <a:rPr lang="en-US" dirty="0" smtClean="0"/>
              <a:t>The signals are translated into object characteristics (recognition) and into distance. </a:t>
            </a:r>
          </a:p>
          <a:p>
            <a:r>
              <a:rPr lang="en-US" dirty="0" smtClean="0"/>
              <a:t>In Order to reduce the intensity of strong sunlight we can use filters (e.g. sunglasses). </a:t>
            </a:r>
          </a:p>
          <a:p>
            <a:r>
              <a:rPr lang="en-US" dirty="0" smtClean="0"/>
              <a:t>Defects of the eye may be corrected by the use of optical lenses, while we can observe at a far distance with the aid of binoculars. </a:t>
            </a:r>
          </a:p>
          <a:p>
            <a:r>
              <a:rPr lang="en-US" dirty="0" smtClean="0"/>
              <a:t>As stated before, the distance itself is not defined, therefore, X-ray machines collecting information from a very short distance as well as radar operating from a long distance can be regarded as remote sensing means.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9387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97152"/>
          </a:xfrm>
        </p:spPr>
        <p:txBody>
          <a:bodyPr>
            <a:normAutofit fontScale="77500" lnSpcReduction="20000"/>
          </a:bodyPr>
          <a:lstStyle/>
          <a:p>
            <a:r>
              <a:rPr lang="en-US" dirty="0" smtClean="0"/>
              <a:t>In engineering, a measuring device which collects signals at one place, these being displayed at another place by using </a:t>
            </a:r>
            <a:r>
              <a:rPr lang="en-US" dirty="0" err="1" smtClean="0"/>
              <a:t>radiocommunication</a:t>
            </a:r>
            <a:r>
              <a:rPr lang="en-US" dirty="0" smtClean="0"/>
              <a:t>, is called a remote sensing unit. </a:t>
            </a:r>
          </a:p>
          <a:p>
            <a:r>
              <a:rPr lang="en-US" dirty="0" smtClean="0"/>
              <a:t>In the present text, a remote sensor,</a:t>
            </a:r>
          </a:p>
          <a:p>
            <a:r>
              <a:rPr lang="en-US" dirty="0" smtClean="0"/>
              <a:t> is defined as a device collecting data from a distance that varies from a few </a:t>
            </a:r>
            <a:r>
              <a:rPr lang="en-US" dirty="0" err="1" smtClean="0"/>
              <a:t>metres</a:t>
            </a:r>
            <a:r>
              <a:rPr lang="en-US" dirty="0" smtClean="0"/>
              <a:t> to hundreds of </a:t>
            </a:r>
            <a:r>
              <a:rPr lang="en-US" dirty="0" err="1" smtClean="0"/>
              <a:t>kilometres</a:t>
            </a:r>
            <a:r>
              <a:rPr lang="en-US" dirty="0" smtClean="0"/>
              <a:t>.</a:t>
            </a:r>
          </a:p>
          <a:p>
            <a:r>
              <a:rPr lang="en-US" dirty="0" smtClean="0"/>
              <a:t> The data may be kept in a storable form (e.g. aerial photographs, magnetic tapes </a:t>
            </a:r>
            <a:r>
              <a:rPr lang="en-US" dirty="0" err="1" smtClean="0"/>
              <a:t>etc</a:t>
            </a:r>
            <a:r>
              <a:rPr lang="en-US" dirty="0" smtClean="0"/>
              <a:t>). </a:t>
            </a:r>
          </a:p>
          <a:p>
            <a:r>
              <a:rPr lang="en-US" dirty="0" smtClean="0"/>
              <a:t>In contrast to our memory, which is not capable of exactly recalling past scenery,</a:t>
            </a:r>
          </a:p>
          <a:p>
            <a:r>
              <a:rPr lang="en-US" dirty="0" smtClean="0"/>
              <a:t> the stored information enables the user to look simultaneously at various recordings of the scenery of a specific place but recorded at different times. </a:t>
            </a:r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2745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Remote sensing may be executed in various ways, using </a:t>
            </a:r>
          </a:p>
          <a:p>
            <a:r>
              <a:rPr lang="en-US" dirty="0" smtClean="0"/>
              <a:t>Electromagnetic Radiation (EMR), </a:t>
            </a:r>
          </a:p>
          <a:p>
            <a:r>
              <a:rPr lang="en-US" dirty="0" smtClean="0"/>
              <a:t>Sound waves or </a:t>
            </a:r>
          </a:p>
          <a:p>
            <a:r>
              <a:rPr lang="en-US" dirty="0" smtClean="0"/>
              <a:t>gravity forces. </a:t>
            </a:r>
          </a:p>
          <a:p>
            <a:r>
              <a:rPr lang="en-US" dirty="0" smtClean="0"/>
              <a:t>An important part of remote sensing belongs to the field of study of the </a:t>
            </a:r>
            <a:r>
              <a:rPr lang="en-US" dirty="0" err="1" smtClean="0"/>
              <a:t>geophysicians</a:t>
            </a:r>
            <a:r>
              <a:rPr lang="en-US" dirty="0" smtClean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840278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18058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141168"/>
          </a:xfrm>
        </p:spPr>
        <p:txBody>
          <a:bodyPr>
            <a:normAutofit fontScale="70000" lnSpcReduction="20000"/>
          </a:bodyPr>
          <a:lstStyle/>
          <a:p>
            <a:r>
              <a:rPr lang="en-US" dirty="0" smtClean="0"/>
              <a:t>For remote sensing of the environment there are three basic aspects: </a:t>
            </a:r>
          </a:p>
          <a:p>
            <a:r>
              <a:rPr lang="en-US" dirty="0" smtClean="0"/>
              <a:t>- the physical aspects related to the interaction of EMR with objects or features at the earth surface resulting in specific data which can </a:t>
            </a:r>
            <a:r>
              <a:rPr lang="en-US" dirty="0" err="1" smtClean="0"/>
              <a:t>beused</a:t>
            </a:r>
            <a:r>
              <a:rPr lang="en-US" dirty="0" smtClean="0"/>
              <a:t> for recognition and identification of these objects and features, </a:t>
            </a:r>
          </a:p>
          <a:p>
            <a:r>
              <a:rPr lang="en-US" dirty="0" smtClean="0"/>
              <a:t>- the </a:t>
            </a:r>
            <a:r>
              <a:rPr lang="en-US" dirty="0" err="1" smtClean="0"/>
              <a:t>morphographic</a:t>
            </a:r>
            <a:r>
              <a:rPr lang="en-US" dirty="0" smtClean="0"/>
              <a:t> and physiographic aspects related to the appearance of the environment on remote sensing imagery </a:t>
            </a:r>
            <a:r>
              <a:rPr lang="en-US" dirty="0" err="1" smtClean="0"/>
              <a:t>enahling</a:t>
            </a:r>
            <a:r>
              <a:rPr lang="en-US" dirty="0" smtClean="0"/>
              <a:t> identification and description of objects and features which may be used for a subdivision of land in land-units, </a:t>
            </a:r>
          </a:p>
          <a:p>
            <a:r>
              <a:rPr lang="en-US" dirty="0" smtClean="0"/>
              <a:t>- the morphogenetic aspects related to the appearance of the environment and the processes</a:t>
            </a:r>
          </a:p>
          <a:p>
            <a:r>
              <a:rPr lang="en-US" dirty="0" smtClean="0"/>
              <a:t> that have shaped the land-units (landscape genesis). </a:t>
            </a:r>
          </a:p>
          <a:p>
            <a:r>
              <a:rPr lang="en-US" dirty="0" smtClean="0"/>
              <a:t>If radiation of wavelengths outside the Visible zone of the Electromagnetic Spectrum (EMS) is used,</a:t>
            </a:r>
          </a:p>
          <a:p>
            <a:r>
              <a:rPr lang="en-US" dirty="0" smtClean="0"/>
              <a:t> and as a consequence the image is not familiar to the human eye, physical aspects will become more important.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0534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 smtClean="0"/>
              <a:t> Various stations are used for remote sensing of the earth  like </a:t>
            </a:r>
          </a:p>
          <a:p>
            <a:r>
              <a:rPr lang="en-US" dirty="0" smtClean="0"/>
              <a:t>Ground borne platforms (e.g. towers), </a:t>
            </a:r>
          </a:p>
          <a:p>
            <a:r>
              <a:rPr lang="en-US" dirty="0" smtClean="0"/>
              <a:t>airborne platforms (e.g. aircraft) </a:t>
            </a:r>
          </a:p>
          <a:p>
            <a:r>
              <a:rPr lang="en-US" dirty="0" smtClean="0"/>
              <a:t>and space borne platforms (e.g. satellites). </a:t>
            </a:r>
          </a:p>
          <a:p>
            <a:r>
              <a:rPr lang="en-US" dirty="0" smtClean="0"/>
              <a:t>The wavelength zones of the EMS normally used for remote sensing may vary from the</a:t>
            </a:r>
          </a:p>
          <a:p>
            <a:r>
              <a:rPr lang="en-US" dirty="0" smtClean="0"/>
              <a:t> Visible,</a:t>
            </a:r>
          </a:p>
          <a:p>
            <a:r>
              <a:rPr lang="en-US" dirty="0" smtClean="0"/>
              <a:t> the Near Infrared, </a:t>
            </a:r>
          </a:p>
          <a:p>
            <a:r>
              <a:rPr lang="en-US" dirty="0" smtClean="0"/>
              <a:t>the Far Infrared (e.g. thermal infrared) to that of the Microwaves . An active system using Microwaves is radar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141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first aerial photographs were taken from balloons, around 1850 (De </a:t>
            </a:r>
            <a:r>
              <a:rPr lang="en-US" dirty="0" err="1" smtClean="0"/>
              <a:t>Breuck</a:t>
            </a:r>
            <a:r>
              <a:rPr lang="en-US" dirty="0" smtClean="0"/>
              <a:t> en </a:t>
            </a:r>
            <a:r>
              <a:rPr lang="en-US" dirty="0" err="1" smtClean="0"/>
              <a:t>Daels</a:t>
            </a:r>
            <a:r>
              <a:rPr lang="en-US" dirty="0" smtClean="0"/>
              <a:t>, 1967).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6301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Typical for remote sensing research is the </a:t>
            </a:r>
            <a:r>
              <a:rPr lang="en-US" dirty="0" err="1" smtClean="0"/>
              <a:t>mult</a:t>
            </a:r>
            <a:r>
              <a:rPr lang="en-US" dirty="0" smtClean="0"/>
              <a:t> </a:t>
            </a:r>
            <a:r>
              <a:rPr lang="en-US" dirty="0" err="1" smtClean="0"/>
              <a:t>iconcept</a:t>
            </a:r>
            <a:r>
              <a:rPr lang="en-US" dirty="0" smtClean="0"/>
              <a:t>,</a:t>
            </a:r>
          </a:p>
          <a:p>
            <a:r>
              <a:rPr lang="en-US" dirty="0" smtClean="0"/>
              <a:t> which comprises the following: 3 </a:t>
            </a:r>
          </a:p>
          <a:p>
            <a:r>
              <a:rPr lang="en-US" dirty="0" smtClean="0"/>
              <a:t>multispectral (or multiband) observation, </a:t>
            </a:r>
          </a:p>
          <a:p>
            <a:r>
              <a:rPr lang="en-US" dirty="0" smtClean="0"/>
              <a:t>which is the observation in different wavebands enabling a spectral signature of objects; </a:t>
            </a:r>
          </a:p>
          <a:p>
            <a:r>
              <a:rPr lang="en-US" dirty="0" err="1" smtClean="0"/>
              <a:t>multistation</a:t>
            </a:r>
            <a:r>
              <a:rPr lang="en-US" dirty="0" smtClean="0"/>
              <a:t>, which is the observation from different stations at the same altitude (stereosco.py) or different altitudes (multistage with different </a:t>
            </a:r>
            <a:r>
              <a:rPr lang="en-US" dirty="0" err="1" smtClean="0"/>
              <a:t>scaies</a:t>
            </a:r>
            <a:r>
              <a:rPr lang="en-US" dirty="0" smtClean="0"/>
              <a:t>); </a:t>
            </a:r>
          </a:p>
          <a:p>
            <a:r>
              <a:rPr lang="en-US" dirty="0" err="1" smtClean="0"/>
              <a:t>multipolarized</a:t>
            </a:r>
            <a:r>
              <a:rPr lang="en-US" dirty="0" smtClean="0"/>
              <a:t> observation used for the study of polarizing properties of objects;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6887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2185</TotalTime>
  <Words>723</Words>
  <Application>Microsoft Office PowerPoint</Application>
  <PresentationFormat>On-screen Show (4:3)</PresentationFormat>
  <Paragraphs>43</Paragraphs>
  <Slides>15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Office Theme</vt:lpstr>
      <vt:lpstr>PowerPoint Presentation</vt:lpstr>
      <vt:lpstr>Remote sensing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Dr. Fakhar U Zaman</dc:creator>
  <cp:lastModifiedBy>Dr. Fakhar U Zaman</cp:lastModifiedBy>
  <cp:revision>10</cp:revision>
  <dcterms:created xsi:type="dcterms:W3CDTF">2019-12-19T04:58:12Z</dcterms:created>
  <dcterms:modified xsi:type="dcterms:W3CDTF">2020-01-09T05:56:17Z</dcterms:modified>
</cp:coreProperties>
</file>